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6" r:id="rId3"/>
    <p:sldId id="277" r:id="rId4"/>
    <p:sldId id="264" r:id="rId5"/>
    <p:sldId id="263" r:id="rId6"/>
    <p:sldId id="266" r:id="rId7"/>
    <p:sldId id="270" r:id="rId8"/>
    <p:sldId id="271" r:id="rId9"/>
    <p:sldId id="272" r:id="rId10"/>
    <p:sldId id="278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10" autoAdjust="0"/>
  </p:normalViewPr>
  <p:slideViewPr>
    <p:cSldViewPr>
      <p:cViewPr varScale="1">
        <p:scale>
          <a:sx n="96" d="100"/>
          <a:sy n="96" d="100"/>
        </p:scale>
        <p:origin x="-19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5D6B6-7A72-4221-BB84-F13CF44E0377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46CED-579E-4D3D-93ED-31B9D8FE8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Профессионалы в области систем корпоративного управления – одни из самых востребованных специалистов во всех отраслях. Мы готовим специалистов, которые могут не просто внедрить систему корпоративного управления на предприятии, но, главным образом, повысить с ее помощью эффективность бизнес-процессов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6CED-579E-4D3D-93ED-31B9D8FE84A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6CED-579E-4D3D-93ED-31B9D8FE84A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Разработана преподавателями и студентами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6CED-579E-4D3D-93ED-31B9D8FE84A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6CED-579E-4D3D-93ED-31B9D8FE84A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1F56AA-1340-4068-ABF4-C8EF031CD4B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7DA942-B967-41EF-8C6A-92BC0BE4C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F56AA-1340-4068-ABF4-C8EF031CD4B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DA942-B967-41EF-8C6A-92BC0BE4C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F56AA-1340-4068-ABF4-C8EF031CD4B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DA942-B967-41EF-8C6A-92BC0BE4C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F56AA-1340-4068-ABF4-C8EF031CD4B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DA942-B967-41EF-8C6A-92BC0BE4C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F56AA-1340-4068-ABF4-C8EF031CD4B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DA942-B967-41EF-8C6A-92BC0BE4C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F56AA-1340-4068-ABF4-C8EF031CD4B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DA942-B967-41EF-8C6A-92BC0BE4C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F56AA-1340-4068-ABF4-C8EF031CD4B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DA942-B967-41EF-8C6A-92BC0BE4C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F56AA-1340-4068-ABF4-C8EF031CD4B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DA942-B967-41EF-8C6A-92BC0BE4C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F56AA-1340-4068-ABF4-C8EF031CD4B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DA942-B967-41EF-8C6A-92BC0BE4C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1F56AA-1340-4068-ABF4-C8EF031CD4B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DA942-B967-41EF-8C6A-92BC0BE4C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1F56AA-1340-4068-ABF4-C8EF031CD4B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7DA942-B967-41EF-8C6A-92BC0BE4C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1F56AA-1340-4068-ABF4-C8EF031CD4B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07DA942-B967-41EF-8C6A-92BC0BE4C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0975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Национальный исследовательский университет «МИЭТ»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Факультет «Прикладные</a:t>
            </a:r>
          </a:p>
          <a:p>
            <a:pPr algn="ctr"/>
            <a:r>
              <a:rPr lang="ru-RU" dirty="0" smtClean="0"/>
              <a:t>информационные технологии»</a:t>
            </a:r>
            <a:endParaRPr lang="ru-RU" dirty="0"/>
          </a:p>
        </p:txBody>
      </p:sp>
      <p:pic>
        <p:nvPicPr>
          <p:cNvPr id="4" name="Рисунок 3" descr="miet-logo-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70" y="-4564"/>
            <a:ext cx="2000250" cy="2000250"/>
          </a:xfrm>
          <a:prstGeom prst="rect">
            <a:avLst/>
          </a:prstGeom>
        </p:spPr>
      </p:pic>
      <p:pic>
        <p:nvPicPr>
          <p:cNvPr id="5" name="Рисунок 4" descr="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5298"/>
            <a:ext cx="2296807" cy="1829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с работодателями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4076700"/>
            <a:ext cx="22145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5157788"/>
            <a:ext cx="17335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9638" y="1484313"/>
            <a:ext cx="18843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1412875"/>
            <a:ext cx="18542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1484313"/>
            <a:ext cx="18684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107504" y="1412776"/>
            <a:ext cx="2665412" cy="266429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FFC000"/>
                </a:solidFill>
              </a:rPr>
              <a:t>PWC</a:t>
            </a:r>
            <a:endParaRPr lang="en-US" b="1" dirty="0">
              <a:solidFill>
                <a:srgbClr val="FFC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/>
              <a:t>План-график работ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/>
              <a:t>Выдача задания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 smtClean="0"/>
              <a:t>Обучение </a:t>
            </a:r>
            <a:r>
              <a:rPr lang="ru-RU" sz="1600" dirty="0"/>
              <a:t>методики проведения аудита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 smtClean="0"/>
              <a:t>Защита </a:t>
            </a:r>
            <a:r>
              <a:rPr lang="ru-RU" sz="1600" dirty="0"/>
              <a:t>работы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635375" y="2420938"/>
            <a:ext cx="2449513" cy="172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rgbClr val="FFC000"/>
                </a:solidFill>
              </a:rPr>
              <a:t>МИЭТ</a:t>
            </a:r>
            <a:endParaRPr lang="ru-RU" b="1" dirty="0">
              <a:solidFill>
                <a:srgbClr val="FFC000"/>
              </a:solidFill>
            </a:endParaRPr>
          </a:p>
          <a:p>
            <a:pPr algn="ctr">
              <a:defRPr/>
            </a:pPr>
            <a:r>
              <a:rPr lang="ru-RU" sz="1600" i="1" dirty="0"/>
              <a:t>практика</a:t>
            </a:r>
            <a:endParaRPr lang="en-US" sz="1600" i="1" dirty="0"/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/>
              <a:t>Аудит ИС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/>
              <a:t>Предварительная защита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264275" y="3716338"/>
            <a:ext cx="2879725" cy="287972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rgbClr val="FFC000"/>
                </a:solidFill>
              </a:rPr>
              <a:t>МИЭТ</a:t>
            </a:r>
            <a:endParaRPr lang="ru-RU" b="1" dirty="0">
              <a:solidFill>
                <a:srgbClr val="FFC000"/>
              </a:solidFill>
            </a:endParaRPr>
          </a:p>
          <a:p>
            <a:pPr algn="ctr">
              <a:defRPr/>
            </a:pPr>
            <a:r>
              <a:rPr lang="ru-RU" sz="1600" i="1" dirty="0"/>
              <a:t>Учебный процесс</a:t>
            </a:r>
            <a:endParaRPr lang="en-US" sz="1600" i="1" dirty="0"/>
          </a:p>
          <a:p>
            <a:pPr>
              <a:defRPr/>
            </a:pPr>
            <a:r>
              <a:rPr lang="ru-RU" sz="1600" dirty="0"/>
              <a:t>Курсовой проект «Проектирование ИС»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/>
              <a:t>Аудит ИС по заданиям, отработанным на практике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/>
              <a:t>Защита курсового проекта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2" name="Двойная стрелка влево/вправо 6"/>
          <p:cNvSpPr>
            <a:spLocks noChangeArrowheads="1"/>
          </p:cNvSpPr>
          <p:nvPr/>
        </p:nvSpPr>
        <p:spPr bwMode="auto">
          <a:xfrm>
            <a:off x="2843213" y="2492375"/>
            <a:ext cx="792162" cy="360363"/>
          </a:xfrm>
          <a:prstGeom prst="leftRightArrow">
            <a:avLst>
              <a:gd name="adj1" fmla="val 50000"/>
              <a:gd name="adj2" fmla="val 4995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Стрелка углом 12"/>
          <p:cNvSpPr/>
          <p:nvPr/>
        </p:nvSpPr>
        <p:spPr bwMode="auto">
          <a:xfrm rot="5400000">
            <a:off x="6264275" y="2528888"/>
            <a:ext cx="1008063" cy="1366837"/>
          </a:xfrm>
          <a:prstGeom prst="bentArrow">
            <a:avLst>
              <a:gd name="adj1" fmla="val 25000"/>
              <a:gd name="adj2" fmla="val 26045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5229225"/>
            <a:ext cx="16843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6" descr="photo 034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4221163"/>
            <a:ext cx="19796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7" descr="y_df9f5f5c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868863"/>
            <a:ext cx="1135063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5" descr="y_b8d491ae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076700"/>
            <a:ext cx="1682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8" descr="photo 090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6013" y="5516563"/>
            <a:ext cx="15843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IMG_0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534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560" y="764704"/>
            <a:ext cx="8042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7313" indent="0">
              <a:buNone/>
            </a:pPr>
            <a:r>
              <a:rPr lang="ru-RU" sz="2800" dirty="0" smtClean="0"/>
              <a:t>Подготовка </a:t>
            </a:r>
            <a:r>
              <a:rPr lang="ru-RU" sz="2800" b="1" dirty="0" err="1" smtClean="0"/>
              <a:t>IT</a:t>
            </a:r>
            <a:r>
              <a:rPr lang="ru-RU" sz="2800" dirty="0" err="1" smtClean="0"/>
              <a:t>‑специалистов</a:t>
            </a:r>
            <a:r>
              <a:rPr lang="ru-RU" sz="2800" dirty="0" smtClean="0"/>
              <a:t> </a:t>
            </a:r>
            <a:r>
              <a:rPr lang="ru-RU" sz="2800" dirty="0" smtClean="0"/>
              <a:t>в </a:t>
            </a:r>
            <a:r>
              <a:rPr lang="ru-RU" sz="2800" dirty="0" smtClean="0"/>
              <a:t>области </a:t>
            </a:r>
            <a:r>
              <a:rPr lang="ru-RU" sz="2800" b="1" dirty="0" smtClean="0"/>
              <a:t>корпоративного </a:t>
            </a:r>
            <a:r>
              <a:rPr lang="ru-RU" sz="2800" b="1" dirty="0" smtClean="0"/>
              <a:t>управления</a:t>
            </a:r>
            <a:r>
              <a:rPr lang="ru-RU" sz="2800" dirty="0" smtClean="0"/>
              <a:t>, </a:t>
            </a:r>
            <a:r>
              <a:rPr lang="ru-RU" sz="2800" dirty="0" smtClean="0"/>
              <a:t>способных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r>
              <a:rPr lang="ru-RU" sz="2800" i="1" dirty="0" smtClean="0"/>
              <a:t>исследовать</a:t>
            </a:r>
            <a:r>
              <a:rPr lang="ru-RU" sz="2800" dirty="0" smtClean="0"/>
              <a:t>, </a:t>
            </a:r>
            <a:endParaRPr lang="ru-RU" sz="2800" dirty="0" smtClean="0"/>
          </a:p>
          <a:p>
            <a:r>
              <a:rPr lang="ru-RU" sz="2800" i="1" dirty="0" smtClean="0"/>
              <a:t>разрабатывать</a:t>
            </a:r>
            <a:r>
              <a:rPr lang="ru-RU" sz="2800" dirty="0" smtClean="0"/>
              <a:t>, </a:t>
            </a:r>
            <a:endParaRPr lang="ru-RU" sz="2800" dirty="0" smtClean="0"/>
          </a:p>
          <a:p>
            <a:r>
              <a:rPr lang="ru-RU" sz="2800" i="1" dirty="0" smtClean="0"/>
              <a:t>внедрять</a:t>
            </a:r>
            <a:r>
              <a:rPr lang="ru-RU" sz="2800" dirty="0" smtClean="0"/>
              <a:t> </a:t>
            </a:r>
          </a:p>
          <a:p>
            <a:r>
              <a:rPr lang="ru-RU" sz="2800" i="1" dirty="0" smtClean="0"/>
              <a:t>сопровождать</a:t>
            </a:r>
            <a:r>
              <a:rPr lang="ru-RU" sz="2800" dirty="0" smtClean="0"/>
              <a:t> </a:t>
            </a:r>
          </a:p>
          <a:p>
            <a:endParaRPr lang="ru-RU" sz="2800" dirty="0" smtClean="0"/>
          </a:p>
          <a:p>
            <a:pPr marL="88900" indent="-1588">
              <a:buNone/>
            </a:pPr>
            <a:r>
              <a:rPr lang="ru-RU" sz="2800" b="1" dirty="0" smtClean="0"/>
              <a:t>информационные </a:t>
            </a:r>
            <a:r>
              <a:rPr lang="ru-RU" sz="2800" b="1" dirty="0" smtClean="0"/>
              <a:t>системы </a:t>
            </a:r>
            <a:r>
              <a:rPr lang="ru-RU" sz="2800" dirty="0" smtClean="0"/>
              <a:t>для:</a:t>
            </a:r>
          </a:p>
          <a:p>
            <a:pPr marL="88900" indent="-1588">
              <a:buNone/>
            </a:pPr>
            <a:endParaRPr lang="ru-RU" sz="2800" dirty="0" smtClean="0"/>
          </a:p>
          <a:p>
            <a:pPr marL="88900" indent="-1588"/>
            <a:r>
              <a:rPr lang="ru-RU" sz="2800" i="1" dirty="0" smtClean="0"/>
              <a:t>производственно-технологической</a:t>
            </a:r>
            <a:r>
              <a:rPr lang="ru-RU" sz="2800" i="1" dirty="0" smtClean="0"/>
              <a:t>,</a:t>
            </a:r>
          </a:p>
          <a:p>
            <a:pPr marL="88900" indent="-1588"/>
            <a:r>
              <a:rPr lang="ru-RU" sz="2800" i="1" dirty="0" smtClean="0"/>
              <a:t>организационно-управленческой,</a:t>
            </a:r>
          </a:p>
          <a:p>
            <a:pPr marL="88900" indent="-1588"/>
            <a:r>
              <a:rPr lang="ru-RU" sz="2800" i="1" dirty="0" smtClean="0"/>
              <a:t>экономической </a:t>
            </a:r>
            <a:r>
              <a:rPr lang="ru-RU" sz="2800" i="1" dirty="0" smtClean="0"/>
              <a:t>сфер деятельности </a:t>
            </a:r>
            <a:r>
              <a:rPr lang="ru-RU" sz="2800" i="1" dirty="0" smtClean="0"/>
              <a:t>госструктур и бизнеса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Миссия факультета и выпускающей кафедры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Направление </a:t>
            </a:r>
            <a:r>
              <a:rPr lang="ru-RU" b="1" dirty="0" err="1" smtClean="0"/>
              <a:t>бакалавриата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en-US" sz="2400" b="1" dirty="0" smtClean="0"/>
              <a:t>230700</a:t>
            </a:r>
            <a:r>
              <a:rPr lang="ru-RU" sz="2400" b="1" dirty="0" smtClean="0"/>
              <a:t>.62 </a:t>
            </a:r>
            <a:r>
              <a:rPr lang="ru-RU" sz="2400" dirty="0" smtClean="0"/>
              <a:t>«Прикладная информатика». </a:t>
            </a:r>
            <a:r>
              <a:rPr lang="ru-RU" sz="2400" i="1" dirty="0" smtClean="0"/>
              <a:t>Профиль «Системы корпоративного управления»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Направление магистратуры:</a:t>
            </a:r>
          </a:p>
          <a:p>
            <a:pPr>
              <a:buNone/>
            </a:pPr>
            <a:r>
              <a:rPr lang="ru-RU" sz="2400" b="1" dirty="0" smtClean="0"/>
              <a:t>230700.68</a:t>
            </a:r>
            <a:r>
              <a:rPr lang="ru-RU" sz="2400" dirty="0" smtClean="0"/>
              <a:t> «Прикладная информатика». </a:t>
            </a:r>
            <a:r>
              <a:rPr lang="ru-RU" sz="2400" i="1" dirty="0" smtClean="0"/>
              <a:t>Программа  «Системы корпоративного управления в бизнесе для высокотехнологичных отраслей»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подготовки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268760"/>
            <a:ext cx="5040560" cy="4752528"/>
          </a:xfrm>
        </p:spPr>
        <p:txBody>
          <a:bodyPr>
            <a:noAutofit/>
          </a:bodyPr>
          <a:lstStyle/>
          <a:p>
            <a:pPr marL="358775" indent="0">
              <a:buNone/>
            </a:pPr>
            <a:r>
              <a:rPr lang="en-US" sz="1800" dirty="0" smtClean="0"/>
              <a:t>IT-</a:t>
            </a:r>
            <a:r>
              <a:rPr lang="ru-RU" sz="1800" dirty="0" smtClean="0"/>
              <a:t>специалист по внутрикорпоративным системам связей, </a:t>
            </a:r>
            <a:r>
              <a:rPr lang="en-US" sz="1800" dirty="0" smtClean="0"/>
              <a:t>IT-</a:t>
            </a:r>
            <a:r>
              <a:rPr lang="ru-RU" sz="1800" dirty="0" smtClean="0"/>
              <a:t>специалист по внешним системам связей</a:t>
            </a:r>
          </a:p>
          <a:p>
            <a:pPr marL="358775" indent="0" algn="just">
              <a:buNone/>
            </a:pPr>
            <a:endParaRPr lang="ru-RU" sz="1800" dirty="0" smtClean="0"/>
          </a:p>
          <a:p>
            <a:pPr marL="358775" indent="0" algn="just">
              <a:buNone/>
            </a:pPr>
            <a:r>
              <a:rPr lang="ru-RU" sz="1800" dirty="0" smtClean="0"/>
              <a:t>IT-консультант по внедрению корпоративных информационных систем, </a:t>
            </a:r>
            <a:r>
              <a:rPr lang="en-US" sz="1800" dirty="0" smtClean="0"/>
              <a:t>IT-</a:t>
            </a:r>
            <a:r>
              <a:rPr lang="ru-RU" sz="1800" dirty="0" smtClean="0"/>
              <a:t>менеджер </a:t>
            </a:r>
            <a:r>
              <a:rPr lang="ru-RU" sz="1800" dirty="0" err="1" smtClean="0"/>
              <a:t>бизнес-проектов</a:t>
            </a:r>
            <a:r>
              <a:rPr lang="ru-RU" sz="1800" dirty="0" smtClean="0"/>
              <a:t>, </a:t>
            </a:r>
            <a:r>
              <a:rPr lang="en-US" sz="1800" dirty="0" smtClean="0"/>
              <a:t>IT-</a:t>
            </a:r>
            <a:r>
              <a:rPr lang="ru-RU" sz="1800" dirty="0" smtClean="0"/>
              <a:t>директор компании</a:t>
            </a:r>
          </a:p>
          <a:p>
            <a:pPr marL="365125" indent="-6350">
              <a:buNone/>
            </a:pPr>
            <a:endParaRPr lang="ru-RU" sz="1800" dirty="0" smtClean="0"/>
          </a:p>
          <a:p>
            <a:pPr marL="365125" indent="-6350">
              <a:buNone/>
            </a:pPr>
            <a:r>
              <a:rPr lang="ru-RU" sz="1800" dirty="0" smtClean="0"/>
              <a:t>IT-аналитик по финансовому планированию и экономическому анализу, </a:t>
            </a:r>
            <a:r>
              <a:rPr lang="en-US" sz="1800" dirty="0" smtClean="0"/>
              <a:t>IT</a:t>
            </a:r>
            <a:r>
              <a:rPr lang="ru-RU" sz="1800" dirty="0" smtClean="0"/>
              <a:t>-консультант по бухгалтерскому и налоговому учету,</a:t>
            </a:r>
            <a:r>
              <a:rPr lang="en-US" sz="1800" dirty="0" smtClean="0"/>
              <a:t> IT</a:t>
            </a:r>
            <a:r>
              <a:rPr lang="ru-RU" sz="1800" dirty="0" smtClean="0"/>
              <a:t>-консультант по антикризисному управлению)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Кем смогут стать выпускники?</a:t>
            </a:r>
            <a:endParaRPr lang="ru-RU" dirty="0"/>
          </a:p>
        </p:txBody>
      </p:sp>
      <p:pic>
        <p:nvPicPr>
          <p:cNvPr id="4" name="Picture 23" descr="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2889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675" y="2708920"/>
            <a:ext cx="1584325" cy="1312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" name="Picture 24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296518"/>
            <a:ext cx="212725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1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725144"/>
            <a:ext cx="28321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Подготовка абитуриентов к сдаче ЕГЭ и поступлению на факультет </a:t>
            </a:r>
            <a:r>
              <a:rPr lang="ru-RU" sz="2400" dirty="0" err="1" smtClean="0"/>
              <a:t>ПрИТ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Подготовка студентов к будущей специальности, начиная с 1-го семестра</a:t>
            </a:r>
          </a:p>
          <a:p>
            <a:endParaRPr lang="en-US" sz="2400" dirty="0" smtClean="0"/>
          </a:p>
          <a:p>
            <a:r>
              <a:rPr lang="ru-RU" sz="2400" dirty="0" smtClean="0"/>
              <a:t>Максимальное использование информационных технологий при изучении всех дисциплин (интерес к предмету и процессу обучения)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обучения </a:t>
            </a:r>
            <a:r>
              <a:rPr lang="ru-RU" dirty="0" err="1" smtClean="0"/>
              <a:t>ПрИТ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Новые методики и технологии в обучении</a:t>
            </a:r>
            <a:endParaRPr lang="ru-RU" dirty="0"/>
          </a:p>
        </p:txBody>
      </p:sp>
      <p:pic>
        <p:nvPicPr>
          <p:cNvPr id="4" name="Содержимое 3" descr="P1010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71938" y="3071813"/>
            <a:ext cx="4800600" cy="3197225"/>
          </a:xfrm>
        </p:spPr>
      </p:pic>
      <p:pic>
        <p:nvPicPr>
          <p:cNvPr id="5" name="Рисунок 4" descr="P101004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571625"/>
            <a:ext cx="41433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906888" cy="4525963"/>
          </a:xfrm>
        </p:spPr>
        <p:txBody>
          <a:bodyPr/>
          <a:lstStyle/>
          <a:p>
            <a:endParaRPr lang="ru-RU" sz="2800" dirty="0" smtClean="0">
              <a:solidFill>
                <a:srgbClr val="000099"/>
              </a:solidFill>
            </a:endParaRPr>
          </a:p>
          <a:p>
            <a:r>
              <a:rPr lang="ru-RU" sz="2800" dirty="0" smtClean="0">
                <a:solidFill>
                  <a:srgbClr val="000099"/>
                </a:solidFill>
              </a:rPr>
              <a:t>Курс СУБД </a:t>
            </a:r>
            <a:r>
              <a:rPr lang="en-US" sz="2800" dirty="0" smtClean="0">
                <a:solidFill>
                  <a:srgbClr val="000099"/>
                </a:solidFill>
              </a:rPr>
              <a:t>Oracle</a:t>
            </a:r>
            <a:endParaRPr lang="ru-RU" sz="2800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	(</a:t>
            </a:r>
            <a:r>
              <a:rPr lang="ru-RU" sz="2800" dirty="0" smtClean="0">
                <a:solidFill>
                  <a:srgbClr val="000099"/>
                </a:solidFill>
              </a:rPr>
              <a:t>сертификат о прохождении курса + скидка 25% на экзамены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у партнеров </a:t>
            </a:r>
            <a:r>
              <a:rPr lang="en-US" sz="2800" dirty="0" smtClean="0">
                <a:solidFill>
                  <a:srgbClr val="000099"/>
                </a:solidFill>
              </a:rPr>
              <a:t>Oracle</a:t>
            </a:r>
            <a:r>
              <a:rPr lang="ru-RU" sz="2800" dirty="0" smtClean="0">
                <a:solidFill>
                  <a:srgbClr val="000099"/>
                </a:solidFill>
              </a:rPr>
              <a:t>)</a:t>
            </a:r>
            <a:endParaRPr lang="ru-RU" sz="2800" dirty="0" smtClean="0">
              <a:solidFill>
                <a:srgbClr val="000099"/>
              </a:solidFill>
            </a:endParaRPr>
          </a:p>
          <a:p>
            <a:endParaRPr lang="ru-RU" sz="2800" dirty="0" smtClean="0">
              <a:solidFill>
                <a:srgbClr val="000099"/>
              </a:solidFill>
            </a:endParaRPr>
          </a:p>
          <a:p>
            <a:r>
              <a:rPr lang="ru-RU" sz="2800" dirty="0" smtClean="0">
                <a:solidFill>
                  <a:srgbClr val="000099"/>
                </a:solidFill>
              </a:rPr>
              <a:t>Работа на компьютере</a:t>
            </a:r>
            <a:r>
              <a:rPr lang="en-US" sz="2800" dirty="0" smtClean="0">
                <a:solidFill>
                  <a:srgbClr val="000099"/>
                </a:solidFill>
              </a:rPr>
              <a:t/>
            </a:r>
            <a:br>
              <a:rPr lang="en-US" sz="2800" dirty="0" smtClean="0">
                <a:solidFill>
                  <a:srgbClr val="000099"/>
                </a:solidFill>
              </a:rPr>
            </a:br>
            <a:r>
              <a:rPr lang="en-US" sz="2800" dirty="0" smtClean="0">
                <a:solidFill>
                  <a:srgbClr val="000099"/>
                </a:solidFill>
              </a:rPr>
              <a:t>Apple Macintosh</a:t>
            </a:r>
            <a:endParaRPr lang="ru-RU" sz="2800" dirty="0" smtClean="0">
              <a:solidFill>
                <a:srgbClr val="000099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Факультативные курсы</a:t>
            </a:r>
            <a:endParaRPr lang="ru-RU" dirty="0"/>
          </a:p>
        </p:txBody>
      </p:sp>
      <p:pic>
        <p:nvPicPr>
          <p:cNvPr id="4" name="Рисунок 9" descr="100_2134.JPG"/>
          <p:cNvPicPr>
            <a:picLocks noChangeAspect="1"/>
          </p:cNvPicPr>
          <p:nvPr/>
        </p:nvPicPr>
        <p:blipFill>
          <a:blip r:embed="rId3" cstate="print"/>
          <a:srcRect l="13194" t="7593" r="15417" b="11298"/>
          <a:stretch>
            <a:fillRect/>
          </a:stretch>
        </p:blipFill>
        <p:spPr bwMode="auto">
          <a:xfrm>
            <a:off x="6012160" y="1124744"/>
            <a:ext cx="29337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1010202.JPG"/>
          <p:cNvPicPr>
            <a:picLocks noChangeAspect="1"/>
          </p:cNvPicPr>
          <p:nvPr/>
        </p:nvPicPr>
        <p:blipFill>
          <a:blip r:embed="rId4" cstate="print"/>
          <a:srcRect l="3226" t="9256" b="17461"/>
          <a:stretch>
            <a:fillRect/>
          </a:stretch>
        </p:blipFill>
        <p:spPr bwMode="auto">
          <a:xfrm>
            <a:off x="5220072" y="2420888"/>
            <a:ext cx="324326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1" descr="100_2079.JPG"/>
          <p:cNvPicPr>
            <a:picLocks noChangeAspect="1"/>
          </p:cNvPicPr>
          <p:nvPr/>
        </p:nvPicPr>
        <p:blipFill>
          <a:blip r:embed="rId5" cstate="print"/>
          <a:srcRect l="5556" r="5556" b="8519"/>
          <a:stretch>
            <a:fillRect/>
          </a:stretch>
        </p:blipFill>
        <p:spPr bwMode="auto">
          <a:xfrm>
            <a:off x="5220072" y="4149080"/>
            <a:ext cx="32400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Рабочее пространство кафедр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098947"/>
            <a:ext cx="393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1170384"/>
            <a:ext cx="300037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2563" y="1865709"/>
            <a:ext cx="24971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27947"/>
            <a:ext cx="3624263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88" y="3384947"/>
            <a:ext cx="3405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57988" y="4215209"/>
            <a:ext cx="2386012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673492" cy="35051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конференциях</a:t>
            </a:r>
            <a:endParaRPr lang="ru-RU" dirty="0"/>
          </a:p>
        </p:txBody>
      </p:sp>
      <p:pic>
        <p:nvPicPr>
          <p:cNvPr id="5" name="Рисунок 4" descr="DSC0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7957" y="3140968"/>
            <a:ext cx="4956043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478</TotalTime>
  <Words>286</Words>
  <Application>Microsoft Office PowerPoint</Application>
  <PresentationFormat>Экран (4:3)</PresentationFormat>
  <Paragraphs>66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Национальный исследовательский университет «МИЭТ»</vt:lpstr>
      <vt:lpstr>Миссия факультета и выпускающей кафедры</vt:lpstr>
      <vt:lpstr>Направления подготовки</vt:lpstr>
      <vt:lpstr>Кем смогут стать выпускники?</vt:lpstr>
      <vt:lpstr>Программа обучения ПрИТ</vt:lpstr>
      <vt:lpstr>Новые методики и технологии в обучении</vt:lpstr>
      <vt:lpstr>Факультативные курсы</vt:lpstr>
      <vt:lpstr>Рабочее пространство кафедр</vt:lpstr>
      <vt:lpstr>Участие в конференциях</vt:lpstr>
      <vt:lpstr>Взаимодействие с работодателями</vt:lpstr>
      <vt:lpstr>Слайд 11</vt:lpstr>
    </vt:vector>
  </TitlesOfParts>
  <Company>МИЭТ ПРИТ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dekan</dc:creator>
  <cp:lastModifiedBy>dekan</cp:lastModifiedBy>
  <cp:revision>36</cp:revision>
  <dcterms:created xsi:type="dcterms:W3CDTF">2010-10-19T08:06:03Z</dcterms:created>
  <dcterms:modified xsi:type="dcterms:W3CDTF">2012-04-07T11:54:53Z</dcterms:modified>
</cp:coreProperties>
</file>